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7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9" r:id="rId14"/>
    <p:sldId id="268" r:id="rId15"/>
    <p:sldId id="270" r:id="rId16"/>
    <p:sldId id="271" r:id="rId17"/>
    <p:sldId id="266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29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514600"/>
            <a:ext cx="6096000" cy="91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81050" y="3352800"/>
            <a:ext cx="5619750" cy="609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008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00800"/>
            <a:ext cx="2895600" cy="3206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848600" y="6400800"/>
            <a:ext cx="1219200" cy="320675"/>
          </a:xfrm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509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15000" y="304800"/>
            <a:ext cx="17526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51054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208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93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830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34290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8600" y="1447800"/>
            <a:ext cx="34290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336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586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751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571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689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60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7010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7010400" cy="4678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914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mailto:HSE@tdi-bi.com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600200"/>
            <a:ext cx="6096000" cy="1828800"/>
          </a:xfrm>
        </p:spPr>
        <p:txBody>
          <a:bodyPr/>
          <a:lstStyle/>
          <a:p>
            <a:r>
              <a:rPr lang="en-US" dirty="0" smtClean="0"/>
              <a:t>Non-Conformities:</a:t>
            </a:r>
            <a:br>
              <a:rPr lang="en-US" dirty="0" smtClean="0"/>
            </a:br>
            <a:r>
              <a:rPr lang="en-US" dirty="0" smtClean="0"/>
              <a:t>The Weakest Link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TDI-Brooks International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48200" y="6172199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Sep 2014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618500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7315200" cy="762000"/>
          </a:xfrm>
        </p:spPr>
        <p:txBody>
          <a:bodyPr/>
          <a:lstStyle/>
          <a:p>
            <a:r>
              <a:rPr lang="en-US" dirty="0" smtClean="0"/>
              <a:t>What Method Do We Use?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34" y="1219200"/>
            <a:ext cx="7391400" cy="5638800"/>
          </a:xfrm>
        </p:spPr>
        <p:txBody>
          <a:bodyPr/>
          <a:lstStyle/>
          <a:p>
            <a:r>
              <a:rPr lang="en-US" dirty="0" smtClean="0"/>
              <a:t>The worksheets guide the vessel through the </a:t>
            </a:r>
            <a:r>
              <a:rPr lang="en-US" dirty="0" smtClean="0">
                <a:solidFill>
                  <a:srgbClr val="FFC000"/>
                </a:solidFill>
              </a:rPr>
              <a:t>cause/ effect diagram</a:t>
            </a:r>
            <a:r>
              <a:rPr lang="en-US" dirty="0" smtClean="0"/>
              <a:t> to list all possible causes,  then uses the </a:t>
            </a:r>
            <a:r>
              <a:rPr lang="en-US" dirty="0" smtClean="0">
                <a:solidFill>
                  <a:srgbClr val="FFC000"/>
                </a:solidFill>
              </a:rPr>
              <a:t>5 WHYs </a:t>
            </a:r>
            <a:r>
              <a:rPr lang="en-US" dirty="0" smtClean="0"/>
              <a:t>on the most likely causes.</a:t>
            </a:r>
          </a:p>
          <a:p>
            <a:r>
              <a:rPr lang="en-US" dirty="0" smtClean="0"/>
              <a:t>The worksheets are tools to help you do the real work- </a:t>
            </a:r>
            <a:r>
              <a:rPr lang="en-US" dirty="0" smtClean="0">
                <a:solidFill>
                  <a:srgbClr val="FFC000"/>
                </a:solidFill>
              </a:rPr>
              <a:t>FIND THE ROOT CAUSE (RC).  </a:t>
            </a:r>
          </a:p>
          <a:p>
            <a:r>
              <a:rPr lang="en-US" sz="4000" dirty="0" smtClean="0"/>
              <a:t>The goal is to </a:t>
            </a:r>
            <a:r>
              <a:rPr lang="en-US" sz="4000" u="sng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SOLVE THE PROBLEM </a:t>
            </a:r>
            <a:r>
              <a:rPr lang="en-US" sz="4000" dirty="0" smtClean="0"/>
              <a:t>– not fill out the papers!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66858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010400" cy="914400"/>
          </a:xfrm>
        </p:spPr>
        <p:txBody>
          <a:bodyPr/>
          <a:lstStyle/>
          <a:p>
            <a:r>
              <a:rPr lang="en-US" dirty="0" smtClean="0"/>
              <a:t>Found RC- Now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010400" cy="52117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Now you have found source of the problem, you must create a solution- called the </a:t>
            </a:r>
            <a:r>
              <a:rPr lang="en-US" dirty="0" smtClean="0">
                <a:solidFill>
                  <a:srgbClr val="FFC000"/>
                </a:solidFill>
              </a:rPr>
              <a:t>Corrective Action Plan </a:t>
            </a:r>
            <a:r>
              <a:rPr lang="en-US" dirty="0" smtClean="0"/>
              <a:t>or </a:t>
            </a:r>
            <a:r>
              <a:rPr lang="en-US" dirty="0" smtClean="0">
                <a:solidFill>
                  <a:srgbClr val="FFC000"/>
                </a:solidFill>
              </a:rPr>
              <a:t>CAP</a:t>
            </a:r>
            <a:r>
              <a:rPr lang="en-US" dirty="0" smtClean="0"/>
              <a:t>.  There is a worksheet for that.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42564"/>
            <a:ext cx="9134901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3576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Remedial or Corrective?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rgbClr val="FFC000"/>
                </a:solidFill>
              </a:rPr>
              <a:t>Remedial Action </a:t>
            </a:r>
            <a:r>
              <a:rPr lang="en-US" sz="4000" dirty="0" smtClean="0"/>
              <a:t>is what was done as soon as the NC was discovered to contain the immediate problem</a:t>
            </a:r>
          </a:p>
          <a:p>
            <a:pPr marL="0" indent="0">
              <a:buNone/>
            </a:pPr>
            <a:endParaRPr lang="en-US" sz="4000" dirty="0" smtClean="0"/>
          </a:p>
          <a:p>
            <a:r>
              <a:rPr lang="en-US" sz="4000" dirty="0" smtClean="0">
                <a:solidFill>
                  <a:srgbClr val="FFC000"/>
                </a:solidFill>
              </a:rPr>
              <a:t>Corrective Action </a:t>
            </a:r>
            <a:r>
              <a:rPr lang="en-US" sz="4000" dirty="0" smtClean="0"/>
              <a:t>finds and fixes the root of the problem.</a:t>
            </a:r>
          </a:p>
        </p:txBody>
      </p:sp>
    </p:spTree>
    <p:extLst>
      <p:ext uri="{BB962C8B-B14F-4D97-AF65-F5344CB8AC3E}">
        <p14:creationId xmlns:p14="http://schemas.microsoft.com/office/powerpoint/2010/main" val="33118926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Remedial or Corrective?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042" y="1752600"/>
            <a:ext cx="3124200" cy="3581399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 smtClean="0">
                <a:solidFill>
                  <a:srgbClr val="00B0F0"/>
                </a:solidFill>
              </a:rPr>
              <a:t>Example:  </a:t>
            </a:r>
          </a:p>
          <a:p>
            <a:pPr marL="0" indent="0">
              <a:buNone/>
            </a:pPr>
            <a:r>
              <a:rPr lang="en-US" sz="4000" dirty="0" smtClean="0"/>
              <a:t>Leaks in a pipe due to rust/ corrosion.</a:t>
            </a:r>
          </a:p>
        </p:txBody>
      </p:sp>
      <p:pic>
        <p:nvPicPr>
          <p:cNvPr id="7170" name="Picture 2" descr="https://sp.yimg.com/ib/th?id=HN.608019854460521143&amp;pid=15.1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676400"/>
            <a:ext cx="5257800" cy="4390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19828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Remedial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1"/>
            <a:ext cx="7010400" cy="1752600"/>
          </a:xfrm>
        </p:spPr>
        <p:txBody>
          <a:bodyPr/>
          <a:lstStyle/>
          <a:p>
            <a:r>
              <a:rPr lang="en-US" dirty="0" smtClean="0"/>
              <a:t>Patching the hole may get you to port, but </a:t>
            </a:r>
            <a:r>
              <a:rPr lang="en-US" dirty="0" smtClean="0">
                <a:solidFill>
                  <a:srgbClr val="FFC000"/>
                </a:solidFill>
              </a:rPr>
              <a:t>will not SOLVE THE PROBLEM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0" y="2667000"/>
            <a:ext cx="4457700" cy="3722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3400" y="3124200"/>
            <a:ext cx="2819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 patch </a:t>
            </a:r>
            <a:r>
              <a:rPr lang="en-US" sz="3200" dirty="0" smtClean="0">
                <a:solidFill>
                  <a:srgbClr val="00B0F0"/>
                </a:solidFill>
              </a:rPr>
              <a:t>will not prevent the pipe from leaking again </a:t>
            </a:r>
            <a:r>
              <a:rPr lang="en-US" sz="3200" dirty="0" smtClean="0"/>
              <a:t>due to the same problem.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698098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010400" cy="838200"/>
          </a:xfrm>
        </p:spPr>
        <p:txBody>
          <a:bodyPr/>
          <a:lstStyle/>
          <a:p>
            <a:r>
              <a:rPr lang="en-US" dirty="0" smtClean="0"/>
              <a:t>Corrective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7010400" cy="5562600"/>
          </a:xfrm>
        </p:spPr>
        <p:txBody>
          <a:bodyPr/>
          <a:lstStyle/>
          <a:p>
            <a:r>
              <a:rPr lang="en-US" sz="4000" dirty="0" smtClean="0"/>
              <a:t>The </a:t>
            </a:r>
            <a:r>
              <a:rPr lang="en-US" sz="4000" dirty="0" smtClean="0">
                <a:solidFill>
                  <a:srgbClr val="FFC000"/>
                </a:solidFill>
              </a:rPr>
              <a:t>goal</a:t>
            </a:r>
            <a:r>
              <a:rPr lang="en-US" sz="4000" dirty="0" smtClean="0"/>
              <a:t> of Corrective Action is the </a:t>
            </a:r>
            <a:r>
              <a:rPr lang="en-US" sz="4000" dirty="0" smtClean="0">
                <a:solidFill>
                  <a:srgbClr val="FFC000"/>
                </a:solidFill>
              </a:rPr>
              <a:t>prevent the NC from happening again</a:t>
            </a:r>
            <a:r>
              <a:rPr lang="en-US" sz="4000" dirty="0" smtClean="0"/>
              <a:t>. </a:t>
            </a:r>
          </a:p>
          <a:p>
            <a:r>
              <a:rPr lang="en-US" sz="4000" dirty="0" smtClean="0"/>
              <a:t>You must state in the CAP how you will prevent the NC from recurring.</a:t>
            </a:r>
            <a:endParaRPr lang="en-US" sz="4000" dirty="0" smtClean="0"/>
          </a:p>
          <a:p>
            <a:r>
              <a:rPr lang="en-US" sz="4000" dirty="0" smtClean="0"/>
              <a:t>This is referred to as the </a:t>
            </a:r>
            <a:r>
              <a:rPr lang="en-US" sz="5400" u="sng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Preventative Action</a:t>
            </a:r>
            <a:r>
              <a:rPr lang="en-US" sz="4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545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010400" cy="762000"/>
          </a:xfrm>
        </p:spPr>
        <p:txBody>
          <a:bodyPr/>
          <a:lstStyle/>
          <a:p>
            <a:r>
              <a:rPr lang="en-US" dirty="0" smtClean="0"/>
              <a:t>Corrective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1"/>
            <a:ext cx="7010400" cy="1676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C000"/>
                </a:solidFill>
              </a:rPr>
              <a:t>Corrective Action </a:t>
            </a:r>
            <a:r>
              <a:rPr lang="en-US" dirty="0" smtClean="0"/>
              <a:t>corrects the problem at the source - the corroded pipe.</a:t>
            </a:r>
            <a:endParaRPr lang="en-US" dirty="0"/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1" y="1905000"/>
            <a:ext cx="4572000" cy="2555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19101" y="4800600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Replacing the pipe prevents it from leaking again due to the same root cause – corrosion.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776659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010400" cy="990600"/>
          </a:xfrm>
        </p:spPr>
        <p:txBody>
          <a:bodyPr/>
          <a:lstStyle/>
          <a:p>
            <a:r>
              <a:rPr lang="en-US" dirty="0" smtClean="0"/>
              <a:t>CAP- submit in 30 days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010400" cy="52117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FFC000"/>
                </a:solidFill>
              </a:rPr>
              <a:t>Master</a:t>
            </a:r>
            <a:r>
              <a:rPr lang="en-US" dirty="0" smtClean="0"/>
              <a:t> is responsible for submitting the complete RCA &amp; CAP package to </a:t>
            </a:r>
            <a:r>
              <a:rPr lang="en-US" dirty="0" smtClean="0">
                <a:hlinkClick r:id="rId2"/>
              </a:rPr>
              <a:t>HSE@tdi-bi.com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C000"/>
                </a:solidFill>
              </a:rPr>
              <a:t>within 30 days</a:t>
            </a:r>
            <a:r>
              <a:rPr lang="en-US" dirty="0" smtClean="0"/>
              <a:t> of the date the NC was identified (audit or incident date). </a:t>
            </a:r>
            <a:endParaRPr lang="en-US" dirty="0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39026"/>
            <a:ext cx="9144000" cy="3418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03534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DPA &amp; HSE Review 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1"/>
            <a:ext cx="7010400" cy="2362200"/>
          </a:xfrm>
        </p:spPr>
        <p:txBody>
          <a:bodyPr/>
          <a:lstStyle/>
          <a:p>
            <a:r>
              <a:rPr lang="en-US" dirty="0" smtClean="0"/>
              <a:t>If the </a:t>
            </a:r>
            <a:r>
              <a:rPr lang="en-US" dirty="0" smtClean="0">
                <a:solidFill>
                  <a:srgbClr val="FFC000"/>
                </a:solidFill>
              </a:rPr>
              <a:t>CAP is approved</a:t>
            </a:r>
            <a:r>
              <a:rPr lang="en-US" dirty="0" smtClean="0"/>
              <a:t>, the vessel implements it.</a:t>
            </a:r>
          </a:p>
          <a:p>
            <a:r>
              <a:rPr lang="en-US" dirty="0" smtClean="0"/>
              <a:t>If the </a:t>
            </a:r>
            <a:r>
              <a:rPr lang="en-US" dirty="0" smtClean="0">
                <a:solidFill>
                  <a:srgbClr val="FFC000"/>
                </a:solidFill>
              </a:rPr>
              <a:t>CAP is </a:t>
            </a:r>
            <a:r>
              <a:rPr lang="en-US" dirty="0" smtClean="0">
                <a:solidFill>
                  <a:srgbClr val="00B0F0"/>
                </a:solidFill>
              </a:rPr>
              <a:t>not</a:t>
            </a:r>
            <a:r>
              <a:rPr lang="en-US" dirty="0" smtClean="0">
                <a:solidFill>
                  <a:srgbClr val="FFC000"/>
                </a:solidFill>
              </a:rPr>
              <a:t> approved</a:t>
            </a:r>
            <a:r>
              <a:rPr lang="en-US" dirty="0" smtClean="0"/>
              <a:t>, the vessel starts over with the RCA.</a:t>
            </a:r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70" y="3886199"/>
            <a:ext cx="9038230" cy="2167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47830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Put your plan into action!  </a:t>
            </a:r>
          </a:p>
          <a:p>
            <a:r>
              <a:rPr lang="en-US" dirty="0" smtClean="0"/>
              <a:t>Contact HSE Manager with any questions.</a:t>
            </a:r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581400"/>
            <a:ext cx="882681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2383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010400" cy="762000"/>
          </a:xfrm>
        </p:spPr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010400" cy="5135563"/>
          </a:xfrm>
        </p:spPr>
        <p:txBody>
          <a:bodyPr/>
          <a:lstStyle/>
          <a:p>
            <a:r>
              <a:rPr lang="en-US" sz="4000" u="sng" dirty="0" smtClean="0">
                <a:solidFill>
                  <a:srgbClr val="FFC000"/>
                </a:solidFill>
              </a:rPr>
              <a:t>Non-conformity</a:t>
            </a:r>
            <a:r>
              <a:rPr lang="en-US" sz="4000" dirty="0" smtClean="0"/>
              <a:t>- a failure to comply with a standard, written requirement or the TDI-Brooks Safety Management Manual (SMM).  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(Saying we do something but not actually doing it)</a:t>
            </a:r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7683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010400" cy="838200"/>
          </a:xfrm>
        </p:spPr>
        <p:txBody>
          <a:bodyPr/>
          <a:lstStyle/>
          <a:p>
            <a:r>
              <a:rPr lang="en-US" dirty="0" smtClean="0"/>
              <a:t>Weekly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7620000" cy="335280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Some CAPs take time to implement. </a:t>
            </a:r>
          </a:p>
          <a:p>
            <a:r>
              <a:rPr lang="en-US" dirty="0" smtClean="0"/>
              <a:t>The Master will send weekly updates to the HSE Manager to explain progress.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HSE </a:t>
            </a:r>
            <a:r>
              <a:rPr lang="en-US" dirty="0"/>
              <a:t>M</a:t>
            </a:r>
            <a:r>
              <a:rPr lang="en-US" dirty="0" smtClean="0"/>
              <a:t>anager reviews updates and documents the CAR in NS5.</a:t>
            </a:r>
            <a:endParaRPr lang="en-US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05032"/>
            <a:ext cx="9144000" cy="1703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76435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010400" cy="838200"/>
          </a:xfrm>
        </p:spPr>
        <p:txBody>
          <a:bodyPr/>
          <a:lstStyle/>
          <a:p>
            <a:r>
              <a:rPr lang="en-US" dirty="0" smtClean="0"/>
              <a:t>Completion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7620000" cy="3352801"/>
          </a:xfrm>
        </p:spPr>
        <p:txBody>
          <a:bodyPr/>
          <a:lstStyle/>
          <a:p>
            <a:r>
              <a:rPr lang="en-US" dirty="0" smtClean="0"/>
              <a:t>Master notifies HSE </a:t>
            </a:r>
            <a:r>
              <a:rPr lang="en-US" dirty="0" err="1" smtClean="0"/>
              <a:t>Mgr</a:t>
            </a:r>
            <a:r>
              <a:rPr lang="en-US" dirty="0" smtClean="0"/>
              <a:t> when all action steps in CAP are completed.</a:t>
            </a:r>
          </a:p>
          <a:p>
            <a:endParaRPr lang="en-US" dirty="0"/>
          </a:p>
          <a:p>
            <a:r>
              <a:rPr lang="en-US" dirty="0" smtClean="0"/>
              <a:t>HSE Manager arranges for verification of effectiveness.</a:t>
            </a:r>
            <a:endParaRPr 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38" y="4038600"/>
            <a:ext cx="9037389" cy="1554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78740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office representative must verify that the CAP has been effective in resolving the problem.</a:t>
            </a:r>
          </a:p>
          <a:p>
            <a:endParaRPr lang="en-US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971800"/>
            <a:ext cx="6062946" cy="3688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9173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We </a:t>
            </a:r>
            <a:r>
              <a:rPr lang="en-US" dirty="0"/>
              <a:t>F</a:t>
            </a:r>
            <a:r>
              <a:rPr lang="en-US" dirty="0" smtClean="0"/>
              <a:t>ind </a:t>
            </a:r>
            <a:r>
              <a:rPr lang="en-US" dirty="0"/>
              <a:t>T</a:t>
            </a:r>
            <a:r>
              <a:rPr lang="en-US" dirty="0" smtClean="0"/>
              <a:t>hem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Most Non-Conformities (NCs) are found through </a:t>
            </a:r>
            <a:r>
              <a:rPr lang="en-US" sz="3600" dirty="0" smtClean="0">
                <a:solidFill>
                  <a:srgbClr val="FFC000"/>
                </a:solidFill>
              </a:rPr>
              <a:t>internal audits</a:t>
            </a:r>
            <a:r>
              <a:rPr lang="en-US" sz="3600" dirty="0">
                <a:solidFill>
                  <a:srgbClr val="FFC000"/>
                </a:solidFill>
              </a:rPr>
              <a:t> </a:t>
            </a:r>
            <a:r>
              <a:rPr lang="en-US" sz="3600" dirty="0" smtClean="0"/>
              <a:t>and </a:t>
            </a:r>
            <a:r>
              <a:rPr lang="en-US" sz="3600" dirty="0" smtClean="0">
                <a:solidFill>
                  <a:srgbClr val="FFC000"/>
                </a:solidFill>
              </a:rPr>
              <a:t>external audits</a:t>
            </a:r>
            <a:r>
              <a:rPr lang="en-US" sz="3600" dirty="0" smtClean="0"/>
              <a:t>.</a:t>
            </a:r>
          </a:p>
          <a:p>
            <a:endParaRPr lang="en-US" sz="3600" dirty="0" smtClean="0"/>
          </a:p>
          <a:p>
            <a:r>
              <a:rPr lang="en-US" sz="3600" dirty="0" smtClean="0"/>
              <a:t>They can also be discovered through an </a:t>
            </a:r>
            <a:r>
              <a:rPr lang="en-US" sz="3600" dirty="0" smtClean="0">
                <a:solidFill>
                  <a:srgbClr val="FFC000"/>
                </a:solidFill>
              </a:rPr>
              <a:t>incident</a:t>
            </a:r>
            <a:r>
              <a:rPr lang="en-US" sz="3600" dirty="0" smtClean="0"/>
              <a:t>, </a:t>
            </a:r>
            <a:r>
              <a:rPr lang="en-US" sz="3600" dirty="0" smtClean="0">
                <a:solidFill>
                  <a:srgbClr val="FFC000"/>
                </a:solidFill>
              </a:rPr>
              <a:t>Master’s Reviews</a:t>
            </a:r>
            <a:r>
              <a:rPr lang="en-US" sz="3600" dirty="0" smtClean="0"/>
              <a:t> of the SMM or a </a:t>
            </a:r>
            <a:r>
              <a:rPr lang="en-US" sz="3600" dirty="0" smtClean="0">
                <a:solidFill>
                  <a:srgbClr val="FFC000"/>
                </a:solidFill>
              </a:rPr>
              <a:t>Suspected Non-Conformity Report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96193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</a:t>
            </a:r>
            <a:r>
              <a:rPr lang="en-US" dirty="0"/>
              <a:t>W</a:t>
            </a:r>
            <a:r>
              <a:rPr lang="en-US" dirty="0" smtClean="0"/>
              <a:t>e Resolve Them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FFC000"/>
                </a:solidFill>
              </a:rPr>
              <a:t>SMM Chapter 9 </a:t>
            </a:r>
            <a:r>
              <a:rPr lang="en-US" sz="3600" dirty="0" smtClean="0"/>
              <a:t>describes how we correct non-conformities.</a:t>
            </a:r>
          </a:p>
          <a:p>
            <a:pPr marL="0" indent="0">
              <a:buNone/>
            </a:pPr>
            <a:endParaRPr lang="en-US" sz="3600" dirty="0" smtClean="0"/>
          </a:p>
          <a:p>
            <a:r>
              <a:rPr lang="en-US" sz="3600" dirty="0" smtClean="0"/>
              <a:t>This is described in the </a:t>
            </a:r>
            <a:r>
              <a:rPr lang="en-US" sz="3600" dirty="0" smtClean="0">
                <a:solidFill>
                  <a:srgbClr val="FFC000"/>
                </a:solidFill>
              </a:rPr>
              <a:t>Non-Conformities Processing Chart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23084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3047999" cy="3276600"/>
          </a:xfrm>
        </p:spPr>
        <p:txBody>
          <a:bodyPr/>
          <a:lstStyle/>
          <a:p>
            <a:r>
              <a:rPr lang="en-US" dirty="0" smtClean="0"/>
              <a:t>Chart Overview</a:t>
            </a:r>
            <a:endParaRPr lang="en-U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0"/>
            <a:ext cx="6096000" cy="670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2369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NC is </a:t>
            </a:r>
            <a:r>
              <a:rPr lang="en-US" dirty="0" smtClean="0">
                <a:solidFill>
                  <a:srgbClr val="FFC000"/>
                </a:solidFill>
              </a:rPr>
              <a:t>identified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C000"/>
                </a:solidFill>
              </a:rPr>
              <a:t>reported</a:t>
            </a:r>
            <a:r>
              <a:rPr lang="en-US" dirty="0" smtClean="0"/>
              <a:t> to the HSE Manager and DPA and </a:t>
            </a:r>
            <a:r>
              <a:rPr lang="en-US" dirty="0" smtClean="0">
                <a:solidFill>
                  <a:srgbClr val="FFC000"/>
                </a:solidFill>
              </a:rPr>
              <a:t>entered into NS5</a:t>
            </a:r>
            <a:r>
              <a:rPr lang="en-US" dirty="0" smtClean="0"/>
              <a:t>. 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0" y="3177654"/>
            <a:ext cx="9218177" cy="2842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6957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Responsible?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sz="3600" b="1" u="sng" dirty="0" smtClean="0">
                <a:solidFill>
                  <a:srgbClr val="FFC000"/>
                </a:solidFill>
              </a:rPr>
              <a:t>VESSEL</a:t>
            </a:r>
            <a:r>
              <a:rPr lang="en-US" dirty="0" smtClean="0">
                <a:solidFill>
                  <a:srgbClr val="FFC000"/>
                </a:solidFill>
              </a:rPr>
              <a:t> is responsible </a:t>
            </a:r>
            <a:r>
              <a:rPr lang="en-US" dirty="0" smtClean="0"/>
              <a:t>for investigating the </a:t>
            </a:r>
            <a:r>
              <a:rPr lang="en-US" dirty="0" smtClean="0">
                <a:solidFill>
                  <a:srgbClr val="FFC000"/>
                </a:solidFill>
              </a:rPr>
              <a:t>root cause </a:t>
            </a:r>
            <a:r>
              <a:rPr lang="en-US" dirty="0" smtClean="0"/>
              <a:t>and proposing a </a:t>
            </a:r>
            <a:r>
              <a:rPr lang="en-US" dirty="0" smtClean="0">
                <a:solidFill>
                  <a:srgbClr val="FFC000"/>
                </a:solidFill>
              </a:rPr>
              <a:t>corrective action</a:t>
            </a:r>
            <a:r>
              <a:rPr lang="en-US" dirty="0" smtClean="0"/>
              <a:t>.  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060" y="3352800"/>
            <a:ext cx="9157648" cy="2399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1595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Do That?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1"/>
            <a:ext cx="7010400" cy="182880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Start by </a:t>
            </a:r>
            <a:r>
              <a:rPr lang="en-US" dirty="0" smtClean="0">
                <a:solidFill>
                  <a:srgbClr val="FFC000"/>
                </a:solidFill>
              </a:rPr>
              <a:t>gathering a team </a:t>
            </a:r>
            <a:r>
              <a:rPr lang="en-US" dirty="0" smtClean="0"/>
              <a:t>of trained </a:t>
            </a:r>
            <a:r>
              <a:rPr lang="en-US" dirty="0" smtClean="0">
                <a:solidFill>
                  <a:srgbClr val="FFC000"/>
                </a:solidFill>
              </a:rPr>
              <a:t>investigators</a:t>
            </a:r>
            <a:r>
              <a:rPr lang="en-US" dirty="0" smtClean="0"/>
              <a:t> and people who have </a:t>
            </a:r>
            <a:r>
              <a:rPr lang="en-US" dirty="0" smtClean="0">
                <a:solidFill>
                  <a:srgbClr val="FFC000"/>
                </a:solidFill>
              </a:rPr>
              <a:t>expertise related to the NC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733799"/>
            <a:ext cx="2705100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505200" y="3505200"/>
            <a:ext cx="3581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Master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Mate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Engineer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Deckmen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Oilers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ABs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OSs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73198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 We Start?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010400" cy="1600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TDI-Brooks has developed </a:t>
            </a:r>
            <a:r>
              <a:rPr lang="en-US" dirty="0" smtClean="0">
                <a:solidFill>
                  <a:srgbClr val="FFC000"/>
                </a:solidFill>
              </a:rPr>
              <a:t>worksheets</a:t>
            </a:r>
            <a:r>
              <a:rPr lang="en-US" dirty="0" smtClean="0"/>
              <a:t> to assist the vessel in conducting the Root Cause Analysis.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813503"/>
            <a:ext cx="5181600" cy="402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5949740"/>
      </p:ext>
    </p:extLst>
  </p:cSld>
  <p:clrMapOvr>
    <a:masterClrMapping/>
  </p:clrMapOvr>
</p:sld>
</file>

<file path=ppt/theme/theme1.xml><?xml version="1.0" encoding="utf-8"?>
<a:theme xmlns:a="http://schemas.openxmlformats.org/drawingml/2006/main" name="weakestlink_am_09 PowerPlugs Templates for PowerPoint">
  <a:themeElements>
    <a:clrScheme name="Office Theme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5C1F00"/>
        </a:dk1>
        <a:lt1>
          <a:srgbClr val="FFFFFF"/>
        </a:lt1>
        <a:dk2>
          <a:srgbClr val="800000"/>
        </a:dk2>
        <a:lt2>
          <a:srgbClr val="F2C400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weakestlink_am_09 PowerPlugs Templates for PowerPoint</Template>
  <TotalTime>123</TotalTime>
  <Words>597</Words>
  <Application>Microsoft Office PowerPoint</Application>
  <PresentationFormat>On-screen Show (4:3)</PresentationFormat>
  <Paragraphs>72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weakestlink_am_09 PowerPlugs Templates for PowerPoint</vt:lpstr>
      <vt:lpstr>Non-Conformities: The Weakest Link</vt:lpstr>
      <vt:lpstr>Definition</vt:lpstr>
      <vt:lpstr>How We Find Them</vt:lpstr>
      <vt:lpstr>How We Resolve Them</vt:lpstr>
      <vt:lpstr>Chart Overview</vt:lpstr>
      <vt:lpstr>The Process</vt:lpstr>
      <vt:lpstr>Who is Responsible?</vt:lpstr>
      <vt:lpstr>How Do We Do That?</vt:lpstr>
      <vt:lpstr>Where Do We Start?</vt:lpstr>
      <vt:lpstr>What Method Do We Use?</vt:lpstr>
      <vt:lpstr>Found RC- Now What?</vt:lpstr>
      <vt:lpstr>Remedial or Corrective?</vt:lpstr>
      <vt:lpstr>Remedial or Corrective?</vt:lpstr>
      <vt:lpstr>Remedial Action</vt:lpstr>
      <vt:lpstr>Corrective Action</vt:lpstr>
      <vt:lpstr>Corrective Action</vt:lpstr>
      <vt:lpstr>CAP- submit in 30 days</vt:lpstr>
      <vt:lpstr>DPA &amp; HSE Review CAP</vt:lpstr>
      <vt:lpstr>Implementation</vt:lpstr>
      <vt:lpstr>Weekly Reports</vt:lpstr>
      <vt:lpstr>Completion</vt:lpstr>
      <vt:lpstr>Verification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Non-Conformities: The Weakest Link</dc:title>
  <dc:creator>shannonsmith</dc:creator>
  <cp:lastModifiedBy>shannonsmith</cp:lastModifiedBy>
  <cp:revision>15</cp:revision>
  <dcterms:created xsi:type="dcterms:W3CDTF">2006-08-16T00:00:00Z</dcterms:created>
  <dcterms:modified xsi:type="dcterms:W3CDTF">2014-09-25T18:04:07Z</dcterms:modified>
</cp:coreProperties>
</file>